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5" r:id="rId3"/>
    <p:sldId id="259" r:id="rId4"/>
    <p:sldId id="257" r:id="rId5"/>
    <p:sldId id="261" r:id="rId6"/>
    <p:sldId id="273" r:id="rId7"/>
    <p:sldId id="272" r:id="rId8"/>
    <p:sldId id="276" r:id="rId9"/>
    <p:sldId id="266" r:id="rId10"/>
    <p:sldId id="277" r:id="rId11"/>
    <p:sldId id="265" r:id="rId12"/>
    <p:sldId id="279" r:id="rId13"/>
    <p:sldId id="278" r:id="rId14"/>
    <p:sldId id="281" r:id="rId15"/>
    <p:sldId id="280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9933"/>
    <a:srgbClr val="006600"/>
    <a:srgbClr val="990000"/>
    <a:srgbClr val="FF6600"/>
    <a:srgbClr val="0099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59" d="100"/>
          <a:sy n="59" d="100"/>
        </p:scale>
        <p:origin x="-1686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157D8-7F6D-442F-8FA7-004EB1C9EFED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0E13A-41FD-435B-A8EF-CC99A0CD5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092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0E13A-41FD-435B-A8EF-CC99A0CD519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374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15B5-32DE-43BF-B114-DC04078210EE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E490-9F44-4F3B-A62E-B8863BC845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15B5-32DE-43BF-B114-DC04078210EE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E490-9F44-4F3B-A62E-B8863BC84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15B5-32DE-43BF-B114-DC04078210EE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E490-9F44-4F3B-A62E-B8863BC84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15B5-32DE-43BF-B114-DC04078210EE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E490-9F44-4F3B-A62E-B8863BC84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15B5-32DE-43BF-B114-DC04078210EE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97E490-9F44-4F3B-A62E-B8863BC84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15B5-32DE-43BF-B114-DC04078210EE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E490-9F44-4F3B-A62E-B8863BC84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15B5-32DE-43BF-B114-DC04078210EE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E490-9F44-4F3B-A62E-B8863BC84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15B5-32DE-43BF-B114-DC04078210EE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E490-9F44-4F3B-A62E-B8863BC84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15B5-32DE-43BF-B114-DC04078210EE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E490-9F44-4F3B-A62E-B8863BC84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15B5-32DE-43BF-B114-DC04078210EE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E490-9F44-4F3B-A62E-B8863BC84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15B5-32DE-43BF-B114-DC04078210EE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E490-9F44-4F3B-A62E-B8863BC84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1E15B5-32DE-43BF-B114-DC04078210EE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97E490-9F44-4F3B-A62E-B8863BC84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gif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0938" b="83545" l="10000" r="90000">
                        <a14:backgroundMark x1="32000" y1="59111" x2="32000" y2="59111"/>
                        <a14:backgroundMark x1="40889" y1="57778" x2="40889" y2="57778"/>
                        <a14:backgroundMark x1="34667" y1="55111" x2="34667" y2="55111"/>
                        <a14:backgroundMark x1="36889" y1="55111" x2="36889" y2="55111"/>
                        <a14:backgroundMark x1="18222" y1="55111" x2="18222" y2="55111"/>
                        <a14:backgroundMark x1="16000" y1="56000" x2="16000" y2="56000"/>
                        <a14:backgroundMark x1="17333" y1="51556" x2="17333" y2="51556"/>
                        <a14:backgroundMark x1="22222" y1="61333" x2="22222" y2="61333"/>
                        <a14:backgroundMark x1="50667" y1="57333" x2="50667" y2="57333"/>
                        <a14:backgroundMark x1="49778" y1="51111" x2="49778" y2="51111"/>
                        <a14:backgroundMark x1="47111" y1="50222" x2="47111" y2="50222"/>
                        <a14:backgroundMark x1="48444" y1="35556" x2="48444" y2="35556"/>
                        <a14:backgroundMark x1="45333" y1="37333" x2="45333" y2="37333"/>
                        <a14:backgroundMark x1="41778" y1="39111" x2="41778" y2="39111"/>
                        <a14:backgroundMark x1="50667" y1="34667" x2="50667" y2="34667"/>
                        <a14:backgroundMark x1="58667" y1="37778" x2="58667" y2="37778"/>
                        <a14:backgroundMark x1="64444" y1="37333" x2="64444" y2="37333"/>
                        <a14:backgroundMark x1="60000" y1="42667" x2="60000" y2="42667"/>
                        <a14:backgroundMark x1="57778" y1="36889" x2="57778" y2="36889"/>
                        <a14:backgroundMark x1="70667" y1="48889" x2="70667" y2="48889"/>
                        <a14:backgroundMark x1="75556" y1="58222" x2="75556" y2="58222"/>
                        <a14:backgroundMark x1="73778" y1="54222" x2="73778" y2="54222"/>
                        <a14:backgroundMark x1="76889" y1="53333" x2="76889" y2="53333"/>
                        <a14:backgroundMark x1="71556" y1="55111" x2="71556" y2="55111"/>
                        <a14:backgroundMark x1="82667" y1="53333" x2="82667" y2="53333"/>
                        <a14:backgroundMark x1="70222" y1="59556" x2="70222" y2="59556"/>
                        <a14:backgroundMark x1="64444" y1="58667" x2="64444" y2="58667"/>
                        <a14:backgroundMark x1="62222" y1="59111" x2="62222" y2="59111"/>
                        <a14:backgroundMark x1="56889" y1="52000" x2="56889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93" t="23999" r="8943" b="36233"/>
          <a:stretch/>
        </p:blipFill>
        <p:spPr>
          <a:xfrm>
            <a:off x="-108520" y="0"/>
            <a:ext cx="9433048" cy="4671071"/>
          </a:xfrm>
          <a:prstGeom prst="rect">
            <a:avLst/>
          </a:prstGeom>
        </p:spPr>
      </p:pic>
      <p:sp>
        <p:nvSpPr>
          <p:cNvPr id="21" name="Круглая лента лицом вверх 20"/>
          <p:cNvSpPr/>
          <p:nvPr/>
        </p:nvSpPr>
        <p:spPr>
          <a:xfrm>
            <a:off x="107141" y="4149080"/>
            <a:ext cx="8929718" cy="2693268"/>
          </a:xfrm>
          <a:prstGeom prst="ellipseRibbon2">
            <a:avLst>
              <a:gd name="adj1" fmla="val 27203"/>
              <a:gd name="adj2" fmla="val 100000"/>
              <a:gd name="adj3" fmla="val 15472"/>
            </a:avLst>
          </a:prstGeom>
          <a:gradFill flip="none" rotWithShape="1">
            <a:gsLst>
              <a:gs pos="0">
                <a:srgbClr val="33CC3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gradFill flip="none" rotWithShape="1">
                  <a:gsLst>
                    <a:gs pos="0">
                      <a:srgbClr val="009900">
                        <a:shade val="30000"/>
                        <a:satMod val="115000"/>
                      </a:srgbClr>
                    </a:gs>
                    <a:gs pos="50000">
                      <a:srgbClr val="009900">
                        <a:shade val="67500"/>
                        <a:satMod val="115000"/>
                      </a:srgbClr>
                    </a:gs>
                    <a:gs pos="100000">
                      <a:srgbClr val="0099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Comic Sans MS" pitchFamily="66" charset="0"/>
              </a:rPr>
              <a:t>Экскурсійны</a:t>
            </a:r>
            <a:r>
              <a:rPr lang="ru-RU" sz="3200" b="1" dirty="0" smtClean="0">
                <a:gradFill flip="none" rotWithShape="1">
                  <a:gsLst>
                    <a:gs pos="0">
                      <a:srgbClr val="009900">
                        <a:shade val="30000"/>
                        <a:satMod val="115000"/>
                      </a:srgbClr>
                    </a:gs>
                    <a:gs pos="50000">
                      <a:srgbClr val="009900">
                        <a:shade val="67500"/>
                        <a:satMod val="115000"/>
                      </a:srgbClr>
                    </a:gs>
                    <a:gs pos="100000">
                      <a:srgbClr val="0099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Comic Sans MS" pitchFamily="66" charset="0"/>
              </a:rPr>
              <a:t> маршрут </a:t>
            </a:r>
          </a:p>
          <a:p>
            <a:pPr algn="ctr"/>
            <a:r>
              <a:rPr lang="ru-RU" sz="3200" b="1" dirty="0" smtClean="0">
                <a:gradFill flip="none" rotWithShape="1">
                  <a:gsLst>
                    <a:gs pos="0">
                      <a:srgbClr val="009900">
                        <a:shade val="30000"/>
                        <a:satMod val="115000"/>
                      </a:srgbClr>
                    </a:gs>
                    <a:gs pos="50000">
                      <a:srgbClr val="009900">
                        <a:shade val="67500"/>
                        <a:satMod val="115000"/>
                      </a:srgbClr>
                    </a:gs>
                    <a:gs pos="100000">
                      <a:srgbClr val="0099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Comic Sans MS" pitchFamily="66" charset="0"/>
              </a:rPr>
              <a:t>«</a:t>
            </a:r>
            <a:r>
              <a:rPr lang="ru-RU" sz="3200" b="1" dirty="0" err="1" smtClean="0">
                <a:gradFill flip="none" rotWithShape="1">
                  <a:gsLst>
                    <a:gs pos="0">
                      <a:srgbClr val="009900">
                        <a:shade val="30000"/>
                        <a:satMod val="115000"/>
                      </a:srgbClr>
                    </a:gs>
                    <a:gs pos="50000">
                      <a:srgbClr val="009900">
                        <a:shade val="67500"/>
                        <a:satMod val="115000"/>
                      </a:srgbClr>
                    </a:gs>
                    <a:gs pos="100000">
                      <a:srgbClr val="0099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Comic Sans MS" pitchFamily="66" charset="0"/>
              </a:rPr>
              <a:t>Сцяжынкамі</a:t>
            </a:r>
            <a:r>
              <a:rPr lang="ru-RU" sz="3200" b="1" dirty="0" smtClean="0">
                <a:gradFill flip="none" rotWithShape="1">
                  <a:gsLst>
                    <a:gs pos="0">
                      <a:srgbClr val="009900">
                        <a:shade val="30000"/>
                        <a:satMod val="115000"/>
                      </a:srgbClr>
                    </a:gs>
                    <a:gs pos="50000">
                      <a:srgbClr val="009900">
                        <a:shade val="67500"/>
                        <a:satMod val="115000"/>
                      </a:srgbClr>
                    </a:gs>
                    <a:gs pos="100000">
                      <a:srgbClr val="0099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Comic Sans MS" pitchFamily="66" charset="0"/>
              </a:rPr>
              <a:t> малой </a:t>
            </a:r>
            <a:r>
              <a:rPr lang="ru-RU" sz="3200" b="1" dirty="0" err="1" smtClean="0">
                <a:gradFill flip="none" rotWithShape="1">
                  <a:gsLst>
                    <a:gs pos="0">
                      <a:srgbClr val="009900">
                        <a:shade val="30000"/>
                        <a:satMod val="115000"/>
                      </a:srgbClr>
                    </a:gs>
                    <a:gs pos="50000">
                      <a:srgbClr val="009900">
                        <a:shade val="67500"/>
                        <a:satMod val="115000"/>
                      </a:srgbClr>
                    </a:gs>
                    <a:gs pos="100000">
                      <a:srgbClr val="0099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Comic Sans MS" pitchFamily="66" charset="0"/>
              </a:rPr>
              <a:t>радзімы</a:t>
            </a:r>
            <a:r>
              <a:rPr lang="ru-RU" sz="3200" b="1" dirty="0" smtClean="0">
                <a:gradFill flip="none" rotWithShape="1">
                  <a:gsLst>
                    <a:gs pos="0">
                      <a:srgbClr val="009900">
                        <a:shade val="30000"/>
                        <a:satMod val="115000"/>
                      </a:srgbClr>
                    </a:gs>
                    <a:gs pos="50000">
                      <a:srgbClr val="009900">
                        <a:shade val="67500"/>
                        <a:satMod val="115000"/>
                      </a:srgbClr>
                    </a:gs>
                    <a:gs pos="100000">
                      <a:srgbClr val="0099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Comic Sans MS" pitchFamily="66" charset="0"/>
              </a:rPr>
              <a:t>» </a:t>
            </a:r>
            <a:endParaRPr lang="ru-RU" sz="3200" b="1" dirty="0">
              <a:gradFill flip="none" rotWithShape="1">
                <a:gsLst>
                  <a:gs pos="0">
                    <a:srgbClr val="009900">
                      <a:shade val="30000"/>
                      <a:satMod val="115000"/>
                    </a:srgbClr>
                  </a:gs>
                  <a:gs pos="50000">
                    <a:srgbClr val="009900">
                      <a:shade val="67500"/>
                      <a:satMod val="115000"/>
                    </a:srgbClr>
                  </a:gs>
                  <a:gs pos="100000">
                    <a:srgbClr val="0099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atin typeface="Comic Sans MS" pitchFamily="66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1500166" y="0"/>
            <a:ext cx="7000924" cy="1857388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57290" y="214290"/>
            <a:ext cx="71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6600"/>
                </a:solidFill>
                <a:latin typeface="Comic Sans MS" pitchFamily="66" charset="0"/>
              </a:rPr>
              <a:t>Упра</a:t>
            </a:r>
            <a:r>
              <a:rPr lang="be-BY" b="1" dirty="0" smtClean="0">
                <a:solidFill>
                  <a:srgbClr val="006600"/>
                </a:solidFill>
                <a:latin typeface="Comic Sans MS" pitchFamily="66" charset="0"/>
              </a:rPr>
              <a:t>ўленне адукацыі спорту і турызму </a:t>
            </a:r>
            <a:endParaRPr lang="ru-RU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ctr"/>
            <a:r>
              <a:rPr lang="be-BY" b="1" dirty="0" smtClean="0">
                <a:solidFill>
                  <a:srgbClr val="006600"/>
                </a:solidFill>
                <a:latin typeface="Comic Sans MS" pitchFamily="66" charset="0"/>
              </a:rPr>
              <a:t>Ашмянскага райвыканкама</a:t>
            </a:r>
            <a:endParaRPr lang="ru-RU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ctr"/>
            <a:r>
              <a:rPr lang="be-BY" b="1" dirty="0" smtClean="0">
                <a:solidFill>
                  <a:srgbClr val="006600"/>
                </a:solidFill>
                <a:latin typeface="Comic Sans MS" pitchFamily="66" charset="0"/>
              </a:rPr>
              <a:t>Дзяржаўная ўстанова адукацыі</a:t>
            </a:r>
            <a:endParaRPr lang="ru-RU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ctr"/>
            <a:r>
              <a:rPr lang="be-BY" b="1" dirty="0" smtClean="0">
                <a:solidFill>
                  <a:srgbClr val="006600"/>
                </a:solidFill>
                <a:latin typeface="Comic Sans MS" pitchFamily="66" charset="0"/>
              </a:rPr>
              <a:t> “Граўжышкоўская базавая школа”</a:t>
            </a:r>
            <a:endParaRPr lang="ru-RU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ctr"/>
            <a:r>
              <a:rPr lang="be-BY" dirty="0" smtClean="0"/>
              <a:t> 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29770"/>
            <a:ext cx="731807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4373" y="6287869"/>
            <a:ext cx="11152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rgbClr val="006600"/>
                </a:solidFill>
              </a:rPr>
              <a:t>2024</a:t>
            </a:r>
            <a:endParaRPr lang="ru-RU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145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п 4.jpg"/>
          <p:cNvPicPr>
            <a:picLocks noGrp="1" noChangeAspect="1"/>
          </p:cNvPicPr>
          <p:nvPr>
            <p:ph idx="1"/>
          </p:nvPr>
        </p:nvPicPr>
        <p:blipFill>
          <a:blip r:embed="rId2"/>
          <a:srcRect r="16145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Содержимое 4" descr="рп 4.jpg"/>
          <p:cNvPicPr>
            <a:picLocks noChangeAspect="1"/>
          </p:cNvPicPr>
          <p:nvPr/>
        </p:nvPicPr>
        <p:blipFill>
          <a:blip r:embed="rId2"/>
          <a:srcRect l="908" r="88553" b="74381"/>
          <a:stretch>
            <a:fillRect/>
          </a:stretch>
        </p:blipFill>
        <p:spPr>
          <a:xfrm>
            <a:off x="0" y="0"/>
            <a:ext cx="4143404" cy="5857892"/>
          </a:xfrm>
          <a:prstGeom prst="rect">
            <a:avLst/>
          </a:prstGeom>
        </p:spPr>
      </p:pic>
      <p:pic>
        <p:nvPicPr>
          <p:cNvPr id="8" name="Содержимое 4" descr="рп 4.jpg"/>
          <p:cNvPicPr>
            <a:picLocks noChangeAspect="1"/>
          </p:cNvPicPr>
          <p:nvPr/>
        </p:nvPicPr>
        <p:blipFill>
          <a:blip r:embed="rId2"/>
          <a:srcRect l="1060" r="92793" b="90002"/>
          <a:stretch>
            <a:fillRect/>
          </a:stretch>
        </p:blipFill>
        <p:spPr>
          <a:xfrm>
            <a:off x="2928926" y="1785926"/>
            <a:ext cx="2071702" cy="39290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596" y="285728"/>
            <a:ext cx="4000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Пункт 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3    </a:t>
            </a:r>
            <a:r>
              <a:rPr lang="be-BY" dirty="0" smtClean="0">
                <a:solidFill>
                  <a:schemeClr val="bg1"/>
                </a:solidFill>
                <a:latin typeface="Comic Sans MS" pitchFamily="66" charset="0"/>
              </a:rPr>
              <a:t>Пагранічны пост</a:t>
            </a:r>
          </a:p>
          <a:p>
            <a:r>
              <a:rPr lang="be-BY" dirty="0" smtClean="0">
                <a:solidFill>
                  <a:schemeClr val="bg1"/>
                </a:solidFill>
                <a:latin typeface="Comic Sans MS" pitchFamily="66" charset="0"/>
              </a:rPr>
              <a:t>                            “КЛЕВІЦА”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Бабров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4214818"/>
            <a:ext cx="3857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 зоне </a:t>
            </a:r>
            <a:r>
              <a:rPr lang="ru-RU" dirty="0" err="1" smtClean="0">
                <a:solidFill>
                  <a:schemeClr val="bg1"/>
                </a:solidFill>
              </a:rPr>
              <a:t>адказнасці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падраздзялення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15 </a:t>
            </a:r>
            <a:r>
              <a:rPr lang="ru-RU" dirty="0" err="1" smtClean="0">
                <a:solidFill>
                  <a:schemeClr val="bg1"/>
                </a:solidFill>
              </a:rPr>
              <a:t>кіламетраў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беларуска-літоўскай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мяжы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ў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Ашмянскім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раёне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Пагранпункт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забяспечаны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ўсімі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сучаснымі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сродкамі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аховы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спецабсталяваннем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аўтамабілямі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сродкамі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сувязі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Рисунок 9" descr="пост.jpg"/>
          <p:cNvPicPr>
            <a:picLocks noChangeAspect="1"/>
          </p:cNvPicPr>
          <p:nvPr/>
        </p:nvPicPr>
        <p:blipFill>
          <a:blip r:embed="rId3"/>
          <a:srcRect l="6250" r="18415"/>
          <a:stretch>
            <a:fillRect/>
          </a:stretch>
        </p:blipFill>
        <p:spPr>
          <a:xfrm>
            <a:off x="285720" y="1285860"/>
            <a:ext cx="3643338" cy="27203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57620" y="1571612"/>
            <a:ext cx="33575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Тэрыторыя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падкантрольная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пагранпункту</a:t>
            </a:r>
            <a:r>
              <a:rPr lang="ru-RU" dirty="0" smtClean="0">
                <a:solidFill>
                  <a:schemeClr val="bg1"/>
                </a:solidFill>
              </a:rPr>
              <a:t> "</a:t>
            </a:r>
            <a:r>
              <a:rPr lang="ru-RU" dirty="0" err="1" smtClean="0">
                <a:solidFill>
                  <a:schemeClr val="bg1"/>
                </a:solidFill>
              </a:rPr>
              <a:t>Клевіца</a:t>
            </a:r>
            <a:r>
              <a:rPr lang="ru-RU" dirty="0" smtClean="0">
                <a:solidFill>
                  <a:schemeClr val="bg1"/>
                </a:solidFill>
              </a:rPr>
              <a:t>", </a:t>
            </a:r>
            <a:r>
              <a:rPr lang="ru-RU" dirty="0" err="1" smtClean="0">
                <a:solidFill>
                  <a:schemeClr val="bg1"/>
                </a:solidFill>
              </a:rPr>
              <a:t>ахоўваецца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дапамогай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інтэграванай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сістэмы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відэаназірання</a:t>
            </a:r>
            <a:r>
              <a:rPr lang="ru-RU" dirty="0" smtClean="0">
                <a:solidFill>
                  <a:schemeClr val="bg1"/>
                </a:solidFill>
              </a:rPr>
              <a:t>.                   </a:t>
            </a:r>
            <a:r>
              <a:rPr lang="ru-RU" dirty="0" err="1" smtClean="0">
                <a:solidFill>
                  <a:schemeClr val="bg1"/>
                </a:solidFill>
              </a:rPr>
              <a:t>Аператыўна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абменьвацца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інфармацыяй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дае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магчымасць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падключэнне</a:t>
            </a:r>
            <a:r>
              <a:rPr lang="ru-RU" dirty="0" smtClean="0">
                <a:solidFill>
                  <a:schemeClr val="bg1"/>
                </a:solidFill>
              </a:rPr>
              <a:t> да </a:t>
            </a:r>
            <a:r>
              <a:rPr lang="ru-RU" dirty="0" err="1" smtClean="0">
                <a:solidFill>
                  <a:schemeClr val="bg1"/>
                </a:solidFill>
              </a:rPr>
              <a:t>аўтаматызаванай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сеткі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органаў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пагранічнай</a:t>
            </a:r>
            <a:r>
              <a:rPr lang="ru-RU" dirty="0" smtClean="0">
                <a:solidFill>
                  <a:schemeClr val="bg1"/>
                </a:solidFill>
              </a:rPr>
              <a:t> службы.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6906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6600"/>
                </a:solidFill>
                <a:latin typeface="Comic Sans MS" pitchFamily="66" charset="0"/>
              </a:rPr>
              <a:t>Пункт </a:t>
            </a: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4   </a:t>
            </a:r>
            <a:r>
              <a:rPr lang="ru-RU" sz="2000" b="1" dirty="0" err="1" smtClean="0">
                <a:solidFill>
                  <a:srgbClr val="006600"/>
                </a:solidFill>
                <a:latin typeface="Comic Sans MS" pitchFamily="66" charset="0"/>
              </a:rPr>
              <a:t>Клявіцкае</a:t>
            </a:r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latin typeface="Comic Sans MS" pitchFamily="66" charset="0"/>
              </a:rPr>
              <a:t>возера</a:t>
            </a:r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. </a:t>
            </a:r>
            <a:r>
              <a:rPr lang="ru-RU" sz="2000" b="1" dirty="0" err="1" smtClean="0">
                <a:solidFill>
                  <a:srgbClr val="006600"/>
                </a:solidFill>
                <a:latin typeface="Comic Sans MS" pitchFamily="66" charset="0"/>
              </a:rPr>
              <a:t>Бабровыя</a:t>
            </a:r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  <a:latin typeface="Comic Sans MS" pitchFamily="66" charset="0"/>
              </a:rPr>
              <a:t>хаткі</a:t>
            </a:r>
            <a:endParaRPr lang="ru-RU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8732">
            <a:off x="5561532" y="830788"/>
            <a:ext cx="3165789" cy="2324469"/>
          </a:xfrm>
          <a:prstGeom prst="roundRect">
            <a:avLst/>
          </a:prstGeom>
          <a:noFill/>
          <a:ln w="57150">
            <a:solidFill>
              <a:srgbClr val="CC99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85794"/>
            <a:ext cx="9144000" cy="607220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502"/>
          <a:stretch/>
        </p:blipFill>
        <p:spPr bwMode="auto">
          <a:xfrm>
            <a:off x="1403648" y="965371"/>
            <a:ext cx="3456384" cy="2377755"/>
          </a:xfrm>
          <a:prstGeom prst="roundRect">
            <a:avLst/>
          </a:prstGeom>
          <a:noFill/>
          <a:ln w="57150">
            <a:solidFill>
              <a:srgbClr val="CC99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" name="AutoShape 2"/>
          <p:cNvCxnSpPr>
            <a:cxnSpLocks noChangeShapeType="1"/>
          </p:cNvCxnSpPr>
          <p:nvPr/>
        </p:nvCxnSpPr>
        <p:spPr bwMode="auto">
          <a:xfrm rot="5400000">
            <a:off x="3821913" y="4464839"/>
            <a:ext cx="4071942" cy="714380"/>
          </a:xfrm>
          <a:prstGeom prst="straightConnector1">
            <a:avLst/>
          </a:prstGeom>
          <a:noFill/>
          <a:ln w="76200">
            <a:solidFill>
              <a:srgbClr val="CC9900"/>
            </a:solidFill>
            <a:round/>
            <a:headEnd/>
            <a:tailEnd/>
          </a:ln>
        </p:spPr>
      </p:cxnSp>
      <p:sp>
        <p:nvSpPr>
          <p:cNvPr id="9" name="Скругленный прямоугольник 8"/>
          <p:cNvSpPr/>
          <p:nvPr/>
        </p:nvSpPr>
        <p:spPr>
          <a:xfrm rot="373297">
            <a:off x="3675183" y="3143226"/>
            <a:ext cx="4607039" cy="347536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378220">
            <a:off x="3745969" y="3207716"/>
            <a:ext cx="4449846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6600"/>
                </a:solidFill>
              </a:rPr>
              <a:t>Бабёр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дзіўнае</a:t>
            </a:r>
            <a:r>
              <a:rPr lang="ru-RU" b="1" dirty="0" smtClean="0">
                <a:solidFill>
                  <a:srgbClr val="006600"/>
                </a:solidFill>
              </a:rPr>
              <a:t> полуводная </a:t>
            </a:r>
            <a:r>
              <a:rPr lang="ru-RU" b="1" dirty="0" err="1" smtClean="0">
                <a:solidFill>
                  <a:srgbClr val="006600"/>
                </a:solidFill>
              </a:rPr>
              <a:t>жывёла</a:t>
            </a:r>
            <a:r>
              <a:rPr lang="ru-RU" b="1" dirty="0" smtClean="0">
                <a:solidFill>
                  <a:srgbClr val="006600"/>
                </a:solidFill>
              </a:rPr>
              <a:t>, </a:t>
            </a:r>
            <a:r>
              <a:rPr lang="ru-RU" b="1" dirty="0" err="1" smtClean="0">
                <a:solidFill>
                  <a:srgbClr val="006600"/>
                </a:solidFill>
              </a:rPr>
              <a:t>якае</a:t>
            </a:r>
            <a:r>
              <a:rPr lang="ru-RU" b="1" dirty="0" smtClean="0">
                <a:solidFill>
                  <a:srgbClr val="006600"/>
                </a:solidFill>
              </a:rPr>
              <a:t> большую </a:t>
            </a:r>
            <a:r>
              <a:rPr lang="ru-RU" b="1" dirty="0" err="1" smtClean="0">
                <a:solidFill>
                  <a:srgbClr val="006600"/>
                </a:solidFill>
              </a:rPr>
              <a:t>частку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свайго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жыцця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праводзіць</a:t>
            </a:r>
            <a:r>
              <a:rPr lang="ru-RU" b="1" dirty="0" smtClean="0">
                <a:solidFill>
                  <a:srgbClr val="006600"/>
                </a:solidFill>
              </a:rPr>
              <a:t> у </a:t>
            </a:r>
            <a:r>
              <a:rPr lang="ru-RU" b="1" dirty="0" err="1" smtClean="0">
                <a:solidFill>
                  <a:srgbClr val="006600"/>
                </a:solidFill>
              </a:rPr>
              <a:t>вадзе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і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выходзіць</a:t>
            </a:r>
            <a:r>
              <a:rPr lang="ru-RU" b="1" dirty="0" smtClean="0">
                <a:solidFill>
                  <a:srgbClr val="006600"/>
                </a:solidFill>
              </a:rPr>
              <a:t> на сушу </a:t>
            </a:r>
            <a:r>
              <a:rPr lang="ru-RU" b="1" dirty="0" err="1" smtClean="0">
                <a:solidFill>
                  <a:srgbClr val="006600"/>
                </a:solidFill>
              </a:rPr>
              <a:t>толькі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ў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пошуках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будаўнічага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матэрыялу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і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ежы</a:t>
            </a:r>
            <a:r>
              <a:rPr lang="ru-RU" b="1" dirty="0" smtClean="0">
                <a:solidFill>
                  <a:srgbClr val="006600"/>
                </a:solidFill>
              </a:rPr>
              <a:t>. </a:t>
            </a:r>
            <a:r>
              <a:rPr lang="ru-RU" b="1" dirty="0" err="1" smtClean="0">
                <a:solidFill>
                  <a:srgbClr val="006600"/>
                </a:solidFill>
              </a:rPr>
              <a:t>Звер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дзівіць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сваімі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ўменнямі</a:t>
            </a:r>
            <a:r>
              <a:rPr lang="ru-RU" b="1" dirty="0" smtClean="0">
                <a:solidFill>
                  <a:srgbClr val="006600"/>
                </a:solidFill>
              </a:rPr>
              <a:t>: </a:t>
            </a:r>
            <a:r>
              <a:rPr lang="ru-RU" b="1" dirty="0" err="1" smtClean="0">
                <a:solidFill>
                  <a:srgbClr val="006600"/>
                </a:solidFill>
              </a:rPr>
              <a:t>ён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дасведчаны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будаўнік</a:t>
            </a:r>
            <a:r>
              <a:rPr lang="ru-RU" b="1" dirty="0" smtClean="0">
                <a:solidFill>
                  <a:srgbClr val="006600"/>
                </a:solidFill>
              </a:rPr>
              <a:t>, </a:t>
            </a:r>
            <a:r>
              <a:rPr lang="ru-RU" b="1" dirty="0" err="1" smtClean="0">
                <a:solidFill>
                  <a:srgbClr val="006600"/>
                </a:solidFill>
              </a:rPr>
              <a:t>хвацкі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гаспадар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і</a:t>
            </a:r>
            <a:r>
              <a:rPr lang="ru-RU" b="1" dirty="0" smtClean="0">
                <a:solidFill>
                  <a:srgbClr val="006600"/>
                </a:solidFill>
              </a:rPr>
              <a:t> узорны </a:t>
            </a:r>
            <a:r>
              <a:rPr lang="ru-RU" b="1" dirty="0" err="1" smtClean="0">
                <a:solidFill>
                  <a:srgbClr val="006600"/>
                </a:solidFill>
              </a:rPr>
              <a:t>сем'янін</a:t>
            </a:r>
            <a:r>
              <a:rPr lang="ru-RU" b="1" dirty="0" smtClean="0">
                <a:solidFill>
                  <a:srgbClr val="006600"/>
                </a:solidFill>
              </a:rPr>
              <a:t>. </a:t>
            </a:r>
            <a:r>
              <a:rPr lang="ru-RU" b="1" dirty="0" err="1" smtClean="0">
                <a:solidFill>
                  <a:srgbClr val="006600"/>
                </a:solidFill>
              </a:rPr>
              <a:t>Рачны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бабёр-адзіны</a:t>
            </a:r>
            <a:r>
              <a:rPr lang="ru-RU" b="1" dirty="0" smtClean="0">
                <a:solidFill>
                  <a:srgbClr val="006600"/>
                </a:solidFill>
              </a:rPr>
              <a:t> грызун, </a:t>
            </a:r>
            <a:r>
              <a:rPr lang="ru-RU" b="1" dirty="0" err="1" smtClean="0">
                <a:solidFill>
                  <a:srgbClr val="006600"/>
                </a:solidFill>
              </a:rPr>
              <a:t>здольны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перасоўвацца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і</a:t>
            </a:r>
            <a:r>
              <a:rPr lang="ru-RU" b="1" dirty="0" smtClean="0">
                <a:solidFill>
                  <a:srgbClr val="006600"/>
                </a:solidFill>
              </a:rPr>
              <a:t> на </a:t>
            </a:r>
            <a:r>
              <a:rPr lang="ru-RU" b="1" dirty="0" err="1" smtClean="0">
                <a:solidFill>
                  <a:srgbClr val="006600"/>
                </a:solidFill>
              </a:rPr>
              <a:t>ўсіх</a:t>
            </a:r>
            <a:r>
              <a:rPr lang="ru-RU" b="1" dirty="0" smtClean="0">
                <a:solidFill>
                  <a:srgbClr val="006600"/>
                </a:solidFill>
              </a:rPr>
              <a:t> 4-х </a:t>
            </a:r>
            <a:r>
              <a:rPr lang="ru-RU" b="1" dirty="0" err="1" smtClean="0">
                <a:solidFill>
                  <a:srgbClr val="006600"/>
                </a:solidFill>
              </a:rPr>
              <a:t>канечнасцях</a:t>
            </a:r>
            <a:r>
              <a:rPr lang="ru-RU" b="1" dirty="0" smtClean="0">
                <a:solidFill>
                  <a:srgbClr val="006600"/>
                </a:solidFill>
              </a:rPr>
              <a:t>, </a:t>
            </a:r>
            <a:r>
              <a:rPr lang="ru-RU" b="1" dirty="0" err="1" smtClean="0">
                <a:solidFill>
                  <a:srgbClr val="006600"/>
                </a:solidFill>
              </a:rPr>
              <a:t>і</a:t>
            </a:r>
            <a:r>
              <a:rPr lang="ru-RU" b="1" dirty="0" smtClean="0">
                <a:solidFill>
                  <a:srgbClr val="006600"/>
                </a:solidFill>
              </a:rPr>
              <a:t> на </a:t>
            </a:r>
            <a:r>
              <a:rPr lang="ru-RU" b="1" dirty="0" err="1" smtClean="0">
                <a:solidFill>
                  <a:srgbClr val="006600"/>
                </a:solidFill>
              </a:rPr>
              <a:t>задніх</a:t>
            </a:r>
            <a:r>
              <a:rPr lang="ru-RU" b="1" dirty="0" smtClean="0">
                <a:solidFill>
                  <a:srgbClr val="006600"/>
                </a:solidFill>
              </a:rPr>
              <a:t> лапах (у </a:t>
            </a:r>
            <a:r>
              <a:rPr lang="ru-RU" b="1" dirty="0" err="1" smtClean="0">
                <a:solidFill>
                  <a:srgbClr val="006600"/>
                </a:solidFill>
              </a:rPr>
              <a:t>іх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бабёр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можа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насіць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матэрыялы</a:t>
            </a:r>
            <a:r>
              <a:rPr lang="ru-RU" b="1" dirty="0" smtClean="0">
                <a:solidFill>
                  <a:srgbClr val="006600"/>
                </a:solidFill>
              </a:rPr>
              <a:t> для </a:t>
            </a:r>
            <a:r>
              <a:rPr lang="ru-RU" b="1" dirty="0" err="1" smtClean="0">
                <a:solidFill>
                  <a:srgbClr val="006600"/>
                </a:solidFill>
              </a:rPr>
              <a:t>будаўніцтва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жылля</a:t>
            </a:r>
            <a:r>
              <a:rPr lang="ru-RU" b="1" dirty="0" smtClean="0">
                <a:solidFill>
                  <a:srgbClr val="006600"/>
                </a:solidFill>
              </a:rPr>
              <a:t>).Занесены </a:t>
            </a:r>
            <a:r>
              <a:rPr lang="ru-RU" b="1" dirty="0" err="1" smtClean="0">
                <a:solidFill>
                  <a:srgbClr val="006600"/>
                </a:solidFill>
              </a:rPr>
              <a:t>ў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Чырвоную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</a:rPr>
              <a:t>кнігу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14" name="Рисунок 13" descr="IMG_20220623_1153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94875">
            <a:off x="203709" y="4086095"/>
            <a:ext cx="3368201" cy="2526151"/>
          </a:xfrm>
          <a:prstGeom prst="roundRect">
            <a:avLst/>
          </a:prstGeom>
          <a:ln w="38100">
            <a:solidFill>
              <a:srgbClr val="CC9900"/>
            </a:solidFill>
          </a:ln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9849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ramki-online.ru/data/photoramki/midle/234-fotoeffekt-s-berezovoy-rosche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1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980728"/>
            <a:ext cx="4752528" cy="1143000"/>
          </a:xfrm>
        </p:spPr>
        <p:txBody>
          <a:bodyPr>
            <a:noAutofit/>
          </a:bodyPr>
          <a:lstStyle/>
          <a:p>
            <a:r>
              <a:rPr lang="be-BY" sz="2800" dirty="0" smtClean="0">
                <a:solidFill>
                  <a:schemeClr val="bg1"/>
                </a:solidFill>
                <a:latin typeface="Comic Sans MS" pitchFamily="66" charset="0"/>
              </a:rPr>
              <a:t>Пункт 5 Археалагічны</a:t>
            </a:r>
            <a:br>
              <a:rPr lang="be-BY" sz="28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be-BY" sz="2800" dirty="0" smtClean="0">
                <a:solidFill>
                  <a:schemeClr val="bg1"/>
                </a:solidFill>
                <a:latin typeface="Comic Sans MS" pitchFamily="66" charset="0"/>
              </a:rPr>
              <a:t> помнік «Курган»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9603" y="2132856"/>
            <a:ext cx="3893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Ку</a:t>
            </a:r>
            <a:r>
              <a:rPr lang="be-BY" b="1" dirty="0" smtClean="0">
                <a:solidFill>
                  <a:schemeClr val="bg1"/>
                </a:solidFill>
              </a:rPr>
              <a:t>рганны могільнік </a:t>
            </a:r>
          </a:p>
          <a:p>
            <a:pPr algn="ctr"/>
            <a:r>
              <a:rPr lang="be-BY" b="1" dirty="0" smtClean="0">
                <a:solidFill>
                  <a:schemeClr val="bg1"/>
                </a:solidFill>
              </a:rPr>
              <a:t>знаходзіцца за 0,5 км  на поўнач ад в.Клявіца ў лесе. Тут  26 курганоў дыяметрам ад 5 да 12 м, вышынёй 0,3-1,5 м. Адкрыў іх і абследаваў у канцы ХІХ ст. Ф.В. Пакроўскі, у 1974 г абследавала А.Г. Калечыц.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74886">
            <a:off x="465739" y="4376101"/>
            <a:ext cx="3037183" cy="2222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4575" flipH="1">
            <a:off x="5575183" y="4247927"/>
            <a:ext cx="3166876" cy="2375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16164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ollage Backgrounds download File format: 90 jpg 1200 x 1501 px 1200 x 1600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00298" y="0"/>
            <a:ext cx="3786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6600"/>
                </a:solidFill>
                <a:latin typeface="Comic Sans MS" pitchFamily="66" charset="0"/>
              </a:rPr>
              <a:t>Пункт 6</a:t>
            </a:r>
          </a:p>
          <a:p>
            <a:pPr algn="ctr"/>
            <a:r>
              <a:rPr lang="be-BY" sz="2800" b="1" dirty="0" smtClean="0">
                <a:solidFill>
                  <a:srgbClr val="006600"/>
                </a:solidFill>
                <a:latin typeface="Comic Sans MS" pitchFamily="66" charset="0"/>
              </a:rPr>
              <a:t>Заказнік “Клява”</a:t>
            </a:r>
            <a:endParaRPr lang="ru-RU" sz="2000" b="1" dirty="0"/>
          </a:p>
        </p:txBody>
      </p:sp>
      <p:sp>
        <p:nvSpPr>
          <p:cNvPr id="1028" name="AutoShape 4" descr="https://animaljournal.ru/articles/wild/kunii/barsuk/barsuk_monogam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оэтому вынашивать детенышей барсука самка может от 9 до 14 месяцев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929198"/>
            <a:ext cx="2879619" cy="165578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032" name="Picture 8" descr="Черный Аист, Птица, Аист, Чернить, Пернатый, Гнездо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4240">
            <a:off x="6145920" y="239451"/>
            <a:ext cx="2557663" cy="170510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034" name="Picture 10" descr="Медуница лекарственная: фото, лечебные свойства, применение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804474"/>
            <a:ext cx="2307799" cy="17214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357422" y="1041023"/>
            <a:ext cx="45720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6600"/>
                </a:solidFill>
              </a:rPr>
              <a:t>Помнік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</a:rPr>
              <a:t>прыроды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ru-RU" sz="2400" b="1" dirty="0" err="1" smtClean="0">
                <a:solidFill>
                  <a:srgbClr val="006600"/>
                </a:solidFill>
              </a:rPr>
              <a:t>мясцовага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</a:rPr>
              <a:t>значэння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</a:rPr>
              <a:t>ландшафтны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</a:rPr>
              <a:t>заказнік</a:t>
            </a:r>
            <a:r>
              <a:rPr lang="ru-RU" sz="2400" b="1" dirty="0" smtClean="0">
                <a:solidFill>
                  <a:srgbClr val="006600"/>
                </a:solidFill>
              </a:rPr>
              <a:t> «</a:t>
            </a:r>
            <a:r>
              <a:rPr lang="ru-RU" sz="2400" b="1" dirty="0" err="1" smtClean="0">
                <a:solidFill>
                  <a:srgbClr val="006600"/>
                </a:solidFill>
              </a:rPr>
              <a:t>Клява</a:t>
            </a:r>
            <a:r>
              <a:rPr lang="ru-RU" sz="2400" b="1" dirty="0" smtClean="0">
                <a:solidFill>
                  <a:srgbClr val="006600"/>
                </a:solidFill>
              </a:rPr>
              <a:t>» </a:t>
            </a:r>
            <a:r>
              <a:rPr lang="ru-RU" sz="2400" b="1" dirty="0" err="1" smtClean="0">
                <a:solidFill>
                  <a:srgbClr val="006600"/>
                </a:solidFill>
              </a:rPr>
              <a:t>ахоплівае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</a:rPr>
              <a:t>тэрыторыю</a:t>
            </a:r>
            <a:r>
              <a:rPr lang="ru-RU" sz="2400" b="1" dirty="0" smtClean="0">
                <a:solidFill>
                  <a:srgbClr val="006600"/>
                </a:solidFill>
              </a:rPr>
              <a:t>  </a:t>
            </a:r>
            <a:r>
              <a:rPr lang="be-BY" sz="2400" b="1" dirty="0" smtClean="0">
                <a:solidFill>
                  <a:srgbClr val="006600"/>
                </a:solidFill>
              </a:rPr>
              <a:t>3500 га.</a:t>
            </a:r>
          </a:p>
          <a:p>
            <a:pPr algn="ctr"/>
            <a:r>
              <a:rPr lang="be-BY" sz="2400" b="1" dirty="0" smtClean="0">
                <a:solidFill>
                  <a:srgbClr val="006600"/>
                </a:solidFill>
              </a:rPr>
              <a:t>На тэрыторыі заказніка праізрастае 13 відаў раслін, занесеных у Чырвоную кнігу, сярод якіх медуніца. Прыгожая веснавая кветка, якая цвіце ў красавіку-маі. Гняздзіцца тут чырвонакніжны </a:t>
            </a:r>
          </a:p>
          <a:p>
            <a:pPr algn="ctr"/>
            <a:r>
              <a:rPr lang="be-BY" sz="2400" b="1" dirty="0" smtClean="0">
                <a:solidFill>
                  <a:srgbClr val="006600"/>
                </a:solidFill>
              </a:rPr>
              <a:t>чорны бусел. </a:t>
            </a:r>
          </a:p>
          <a:p>
            <a:pPr algn="ctr"/>
            <a:r>
              <a:rPr lang="be-BY" sz="2400" b="1" dirty="0" smtClean="0">
                <a:solidFill>
                  <a:srgbClr val="006600"/>
                </a:solidFill>
              </a:rPr>
              <a:t>Сярод рэдкіх </a:t>
            </a:r>
          </a:p>
          <a:p>
            <a:r>
              <a:rPr lang="be-BY" sz="2400" b="1" dirty="0" smtClean="0">
                <a:solidFill>
                  <a:srgbClr val="006600"/>
                </a:solidFill>
              </a:rPr>
              <a:t>              ахоўваемых жывёл </a:t>
            </a:r>
          </a:p>
          <a:p>
            <a:r>
              <a:rPr lang="be-BY" sz="2400" b="1" dirty="0">
                <a:solidFill>
                  <a:srgbClr val="006600"/>
                </a:solidFill>
              </a:rPr>
              <a:t> </a:t>
            </a:r>
            <a:r>
              <a:rPr lang="be-BY" sz="2400" b="1" dirty="0" smtClean="0">
                <a:solidFill>
                  <a:srgbClr val="006600"/>
                </a:solidFill>
              </a:rPr>
              <a:t>                          барсук.</a:t>
            </a:r>
          </a:p>
          <a:p>
            <a:endParaRPr lang="ru-RU" sz="2400" dirty="0" smtClean="0"/>
          </a:p>
          <a:p>
            <a:endParaRPr lang="ru-RU" dirty="0" smtClean="0"/>
          </a:p>
          <a:p>
            <a:r>
              <a:rPr lang="be-BY" dirty="0" smtClean="0"/>
              <a:t> </a:t>
            </a:r>
            <a:endParaRPr lang="ru-RU" dirty="0"/>
          </a:p>
        </p:txBody>
      </p:sp>
      <p:pic>
        <p:nvPicPr>
          <p:cNvPr id="11" name="image9.jpeg" descr="Z:\ОТЧЕТЫ\2019\66168 Гродненский облкомитет ООПТ 2019\Картосхемы в отчет 1 этап\Клева Микулишки Ситуационная в отчет.jpg"/>
          <p:cNvPicPr/>
          <p:nvPr/>
        </p:nvPicPr>
        <p:blipFill>
          <a:blip r:embed="rId6" cstate="print"/>
          <a:srcRect b="5405"/>
          <a:stretch>
            <a:fillRect/>
          </a:stretch>
        </p:blipFill>
        <p:spPr>
          <a:xfrm rot="21270016">
            <a:off x="75820" y="534989"/>
            <a:ext cx="2301338" cy="169273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10" descr="146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85728"/>
            <a:ext cx="7848872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e-BY" sz="2800" dirty="0" smtClean="0">
                <a:solidFill>
                  <a:srgbClr val="006600"/>
                </a:solidFill>
                <a:latin typeface="Comic Sans MS" pitchFamily="66" charset="0"/>
              </a:rPr>
              <a:t>Пункт  7.  Кляіцкае балота</a:t>
            </a:r>
            <a:endParaRPr lang="ru-RU" sz="28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2564904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Клявіцкае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балота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цікава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сваёй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непадобнасцю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на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навакольную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мясцовасць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.  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Гэта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адно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вялікае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але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мясцовыя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жыхары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дзеляць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яго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на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тры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першае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, другое,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трэцяе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Мяжы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паміж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імі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нямя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яны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паступова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пераходзяць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адно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ў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другое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5357826"/>
            <a:ext cx="407193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b="1" dirty="0" smtClean="0">
                <a:solidFill>
                  <a:schemeClr val="bg1"/>
                </a:solidFill>
                <a:latin typeface="Century Gothic" pitchFamily="34" charset="0"/>
              </a:rPr>
              <a:t>Усе мінаюць гэта месца.</a:t>
            </a:r>
            <a:endParaRPr lang="ru-RU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be-BY" b="1" dirty="0" smtClean="0">
                <a:solidFill>
                  <a:schemeClr val="bg1"/>
                </a:solidFill>
                <a:latin typeface="Century Gothic" pitchFamily="34" charset="0"/>
              </a:rPr>
              <a:t>Тут зямля як быццам цеста,                                                                                                     Тут асокі, купіны, імхі, </a:t>
            </a:r>
          </a:p>
          <a:p>
            <a:r>
              <a:rPr lang="be-BY" sz="2000" b="1" dirty="0" smtClean="0">
                <a:solidFill>
                  <a:schemeClr val="bg1"/>
                </a:solidFill>
                <a:latin typeface="Century Gothic" pitchFamily="34" charset="0"/>
              </a:rPr>
              <a:t>Няма апоры для нагі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1" name="Рисунок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072198" y="5357826"/>
            <a:ext cx="1928794" cy="127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 descr="drugie_zhivotnye_3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658103" y="5214950"/>
            <a:ext cx="1485897" cy="142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5" descr="сфагнум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3714752"/>
            <a:ext cx="1651989" cy="123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24" descr="брусникаjpg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5286388"/>
            <a:ext cx="1818778" cy="135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28" descr="багульник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2071678"/>
            <a:ext cx="1698623" cy="136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29" descr="голубика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0" y="3643314"/>
            <a:ext cx="1925038" cy="15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786" y="2143116"/>
            <a:ext cx="1785918" cy="116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05021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2 PNG, Природа: Ручей, поле, цветочная клумба, кусты круглые, лес, лес у р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85720" y="1285860"/>
            <a:ext cx="4862344" cy="4824536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001156" cy="1143000"/>
          </a:xfrm>
        </p:spPr>
        <p:txBody>
          <a:bodyPr>
            <a:normAutofit fontScale="90000"/>
          </a:bodyPr>
          <a:lstStyle/>
          <a:p>
            <a:r>
              <a:rPr lang="ru-RU" sz="3200" smtClean="0">
                <a:solidFill>
                  <a:srgbClr val="006600"/>
                </a:solidFill>
                <a:effectLst/>
                <a:latin typeface="Comic Sans MS" pitchFamily="66" charset="0"/>
              </a:rPr>
              <a:t>Пункт 8</a:t>
            </a:r>
            <a:r>
              <a:rPr lang="ru-RU" sz="2000" dirty="0" smtClean="0">
                <a:solidFill>
                  <a:srgbClr val="006600"/>
                </a:solidFill>
                <a:effectLst/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rgbClr val="006600"/>
                </a:solidFill>
                <a:effectLst/>
                <a:latin typeface="Comic Sans MS" pitchFamily="66" charset="0"/>
              </a:rPr>
            </a:br>
            <a:r>
              <a:rPr lang="ru-RU" sz="2000" dirty="0" smtClean="0">
                <a:solidFill>
                  <a:srgbClr val="006600"/>
                </a:solidFill>
                <a:effectLst/>
                <a:latin typeface="Comic Sans MS" pitchFamily="66" charset="0"/>
              </a:rPr>
              <a:t>На </a:t>
            </a:r>
            <a:r>
              <a:rPr lang="ru-RU" sz="2000" dirty="0" err="1" smtClean="0">
                <a:solidFill>
                  <a:srgbClr val="006600"/>
                </a:solidFill>
                <a:effectLst/>
                <a:latin typeface="Comic Sans MS" pitchFamily="66" charset="0"/>
              </a:rPr>
              <a:t>захадзе</a:t>
            </a:r>
            <a:r>
              <a:rPr lang="ru-RU" sz="2000" dirty="0" smtClean="0">
                <a:solidFill>
                  <a:srgbClr val="006600"/>
                </a:solidFill>
                <a:effectLst/>
                <a:latin typeface="Comic Sans MS" pitchFamily="66" charset="0"/>
              </a:rPr>
              <a:t> </a:t>
            </a:r>
            <a:r>
              <a:rPr lang="ru-RU" sz="2000" dirty="0">
                <a:solidFill>
                  <a:srgbClr val="006600"/>
                </a:solidFill>
                <a:effectLst/>
                <a:latin typeface="Comic Sans MS" pitchFamily="66" charset="0"/>
              </a:rPr>
              <a:t>недалёка ад </a:t>
            </a:r>
            <a:r>
              <a:rPr lang="ru-RU" sz="2000" dirty="0" err="1">
                <a:solidFill>
                  <a:srgbClr val="006600"/>
                </a:solidFill>
                <a:effectLst/>
                <a:latin typeface="Comic Sans MS" pitchFamily="66" charset="0"/>
              </a:rPr>
              <a:t>вёскі</a:t>
            </a:r>
            <a:r>
              <a:rPr lang="ru-RU" sz="2000" dirty="0">
                <a:solidFill>
                  <a:srgbClr val="006600"/>
                </a:solidFill>
                <a:effectLst/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006600"/>
                </a:solidFill>
                <a:effectLst/>
                <a:latin typeface="Comic Sans MS" pitchFamily="66" charset="0"/>
              </a:rPr>
              <a:t>Клявіца</a:t>
            </a:r>
            <a:r>
              <a:rPr lang="be-BY" sz="2000" dirty="0">
                <a:solidFill>
                  <a:srgbClr val="006600"/>
                </a:solidFill>
                <a:effectLst/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rgbClr val="006600"/>
                </a:solidFill>
                <a:effectLst/>
                <a:latin typeface="Comic Sans MS" pitchFamily="66" charset="0"/>
              </a:rPr>
              <a:t>маецца</a:t>
            </a:r>
            <a:r>
              <a:rPr lang="ru-RU" sz="2000" dirty="0">
                <a:solidFill>
                  <a:srgbClr val="006600"/>
                </a:solidFill>
                <a:effectLst/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006600"/>
                </a:solidFill>
                <a:effectLst/>
                <a:latin typeface="Comic Sans MS" pitchFamily="66" charset="0"/>
              </a:rPr>
              <a:t>ўнікальнае</a:t>
            </a:r>
            <a:r>
              <a:rPr lang="ru-RU" sz="2000" dirty="0">
                <a:solidFill>
                  <a:srgbClr val="006600"/>
                </a:solidFill>
                <a:effectLst/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006600"/>
                </a:solidFill>
                <a:effectLst/>
                <a:latin typeface="Comic Sans MS" pitchFamily="66" charset="0"/>
              </a:rPr>
              <a:t>месца</a:t>
            </a:r>
            <a:r>
              <a:rPr lang="ru-RU" sz="2000" dirty="0">
                <a:solidFill>
                  <a:srgbClr val="006600"/>
                </a:solidFill>
                <a:effectLst/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rgbClr val="006600"/>
                </a:solidFill>
                <a:effectLst/>
                <a:latin typeface="Comic Sans MS" pitchFamily="66" charset="0"/>
              </a:rPr>
              <a:t>названае</a:t>
            </a:r>
            <a:r>
              <a:rPr lang="ru-RU" sz="2000" dirty="0">
                <a:solidFill>
                  <a:srgbClr val="006600"/>
                </a:solidFill>
                <a:effectLst/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006600"/>
                </a:solidFill>
                <a:effectLst/>
                <a:latin typeface="Comic Sans MS" pitchFamily="66" charset="0"/>
              </a:rPr>
              <a:t>нашымі</a:t>
            </a:r>
            <a:r>
              <a:rPr lang="ru-RU" sz="2000" dirty="0">
                <a:solidFill>
                  <a:srgbClr val="006600"/>
                </a:solidFill>
                <a:effectLst/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006600"/>
                </a:solidFill>
                <a:effectLst/>
                <a:latin typeface="Comic Sans MS" pitchFamily="66" charset="0"/>
              </a:rPr>
              <a:t>продкамі</a:t>
            </a:r>
            <a:r>
              <a:rPr lang="ru-RU" sz="2000" dirty="0">
                <a:solidFill>
                  <a:srgbClr val="006600"/>
                </a:solidFill>
                <a:effectLst/>
                <a:latin typeface="Comic Sans MS" pitchFamily="66" charset="0"/>
              </a:rPr>
              <a:t> </a:t>
            </a:r>
            <a:r>
              <a:rPr lang="be-BY" sz="2000" dirty="0">
                <a:solidFill>
                  <a:srgbClr val="006600"/>
                </a:solidFill>
                <a:effectLst/>
                <a:latin typeface="Comic Sans MS" pitchFamily="66" charset="0"/>
              </a:rPr>
              <a:t>“</a:t>
            </a:r>
            <a:r>
              <a:rPr lang="ru-RU" sz="2000" dirty="0">
                <a:solidFill>
                  <a:srgbClr val="006600"/>
                </a:solidFill>
                <a:effectLst/>
                <a:latin typeface="Comic Sans MS" pitchFamily="66" charset="0"/>
              </a:rPr>
              <a:t>Лучка</a:t>
            </a:r>
            <a:r>
              <a:rPr lang="be-BY" sz="2000" dirty="0">
                <a:solidFill>
                  <a:srgbClr val="006600"/>
                </a:solidFill>
                <a:effectLst/>
                <a:latin typeface="Comic Sans MS" pitchFamily="66" charset="0"/>
              </a:rPr>
              <a:t>”</a:t>
            </a:r>
            <a:r>
              <a:rPr lang="ru-RU" sz="2000" dirty="0">
                <a:solidFill>
                  <a:srgbClr val="006600"/>
                </a:solidFill>
                <a:effectLst/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rgbClr val="006600"/>
                </a:solidFill>
                <a:effectLst/>
                <a:latin typeface="Comic Sans MS" pitchFamily="66" charset="0"/>
              </a:rPr>
              <a:t>дзе</a:t>
            </a:r>
            <a:r>
              <a:rPr lang="ru-RU" sz="2000" dirty="0">
                <a:solidFill>
                  <a:srgbClr val="006600"/>
                </a:solidFill>
                <a:effectLst/>
                <a:latin typeface="Comic Sans MS" pitchFamily="66" charset="0"/>
              </a:rPr>
              <a:t> рака </a:t>
            </a:r>
            <a:r>
              <a:rPr lang="ru-RU" sz="2000" dirty="0" err="1">
                <a:solidFill>
                  <a:srgbClr val="006600"/>
                </a:solidFill>
                <a:effectLst/>
                <a:latin typeface="Comic Sans MS" pitchFamily="66" charset="0"/>
              </a:rPr>
              <a:t>Клява</a:t>
            </a:r>
            <a:r>
              <a:rPr lang="ru-RU" sz="2000" dirty="0">
                <a:solidFill>
                  <a:srgbClr val="006600"/>
                </a:solidFill>
                <a:effectLst/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006600"/>
                </a:solidFill>
                <a:effectLst/>
                <a:latin typeface="Comic Sans MS" pitchFamily="66" charset="0"/>
              </a:rPr>
              <a:t>робіць</a:t>
            </a:r>
            <a:r>
              <a:rPr lang="ru-RU" sz="2000" dirty="0">
                <a:solidFill>
                  <a:srgbClr val="006600"/>
                </a:solidFill>
                <a:effectLst/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006600"/>
                </a:solidFill>
                <a:effectLst/>
                <a:latin typeface="Comic Sans MS" pitchFamily="66" charset="0"/>
              </a:rPr>
              <a:t>вялікую</a:t>
            </a:r>
            <a:r>
              <a:rPr lang="ru-RU" sz="2000" dirty="0">
                <a:solidFill>
                  <a:srgbClr val="006600"/>
                </a:solidFill>
                <a:effectLst/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rgbClr val="006600"/>
                </a:solidFill>
                <a:effectLst/>
                <a:latin typeface="Comic Sans MS" pitchFamily="66" charset="0"/>
              </a:rPr>
              <a:t>лукавіну</a:t>
            </a:r>
            <a:r>
              <a:rPr lang="ru-RU" sz="2000" dirty="0">
                <a:solidFill>
                  <a:srgbClr val="006600"/>
                </a:solidFill>
                <a:effectLst/>
              </a:rPr>
              <a:t>.</a:t>
            </a:r>
            <a:endParaRPr lang="ru-RU" sz="2000" dirty="0">
              <a:solidFill>
                <a:srgbClr val="0066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467778"/>
            <a:ext cx="2966941" cy="2199823"/>
          </a:xfrm>
          <a:prstGeom prst="roundRect">
            <a:avLst>
              <a:gd name="adj" fmla="val 16667"/>
            </a:avLst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7158" y="1397397"/>
            <a:ext cx="4574882" cy="480131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Маленькая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звілістая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лясістая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рачулка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be-BY" b="1" dirty="0" smtClean="0">
                <a:solidFill>
                  <a:srgbClr val="002060"/>
                </a:solidFill>
                <a:latin typeface="Comic Sans MS" pitchFamily="66" charset="0"/>
              </a:rPr>
              <a:t>Клява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робіць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выгіб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або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лукавіну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, якая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нагадвае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форму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старажытн</a:t>
            </a:r>
            <a:r>
              <a:rPr lang="be-BY" b="1" dirty="0" smtClean="0">
                <a:solidFill>
                  <a:srgbClr val="002060"/>
                </a:solidFill>
                <a:latin typeface="Comic Sans MS" pitchFamily="66" charset="0"/>
              </a:rPr>
              <a:t>ай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грозна</a:t>
            </a:r>
            <a:r>
              <a:rPr lang="be-BY" b="1" dirty="0" smtClean="0">
                <a:solidFill>
                  <a:srgbClr val="002060"/>
                </a:solidFill>
                <a:latin typeface="Comic Sans MS" pitchFamily="66" charset="0"/>
              </a:rPr>
              <a:t>й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зброі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– лука. За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гэта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і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празвалі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жыхары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гэта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ўнікальнае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месца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"</a:t>
            </a:r>
            <a:r>
              <a:rPr lang="be-BY" b="1" dirty="0" smtClean="0">
                <a:solidFill>
                  <a:srgbClr val="002060"/>
                </a:solidFill>
                <a:latin typeface="Comic Sans MS" pitchFamily="66" charset="0"/>
              </a:rPr>
              <a:t>Лучка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".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Гэта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адно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з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найпрыгажэйшых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прыродных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тварэнняў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. Справа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цягнецца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сасновы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лес,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злева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набліжаецца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дарога</a:t>
            </a:r>
            <a:r>
              <a:rPr lang="be-BY" b="1" dirty="0" smtClean="0">
                <a:solidFill>
                  <a:srgbClr val="002060"/>
                </a:solidFill>
                <a:latin typeface="Comic Sans MS" pitchFamily="66" charset="0"/>
              </a:rPr>
              <a:t>. Лучка -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адно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з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самых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выдатных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месцаў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для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адпачынку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каля </a:t>
            </a:r>
            <a:r>
              <a:rPr lang="ru-RU" b="1" dirty="0" err="1" smtClean="0">
                <a:solidFill>
                  <a:srgbClr val="002060"/>
                </a:solidFill>
              </a:rPr>
              <a:t>ракі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Сюды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да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нядаўняга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часу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штотыдзень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спяшаліся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вясельныя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картэжы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і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звычайныя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турысты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каб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адпачыць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і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палюбавацца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прыгажосцю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беларускага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пейзажу</a:t>
            </a:r>
          </a:p>
          <a:p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3180005" cy="2385004"/>
          </a:xfrm>
          <a:prstGeom prst="roundRect">
            <a:avLst/>
          </a:prstGeom>
          <a:noFill/>
          <a:ln w="5715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9651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0" descr="14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4" descr="2058854_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19450"/>
            <a:ext cx="40481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971600" y="188640"/>
            <a:ext cx="64293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e-BY" sz="7200" b="1" dirty="0" smtClean="0">
                <a:solidFill>
                  <a:srgbClr val="006600"/>
                </a:solidFill>
                <a:latin typeface="Comic Sans MS" pitchFamily="66" charset="0"/>
              </a:rPr>
              <a:t>ШЛЯХ ПРАЙШЛІ,</a:t>
            </a:r>
          </a:p>
          <a:p>
            <a:pPr algn="ctr" eaLnBrk="1" hangingPunct="1"/>
            <a:r>
              <a:rPr lang="be-BY" sz="7200" b="1" dirty="0" smtClean="0">
                <a:solidFill>
                  <a:schemeClr val="bg1"/>
                </a:solidFill>
                <a:latin typeface="Comic Sans MS" pitchFamily="66" charset="0"/>
              </a:rPr>
              <a:t>МАЛАЙЦЫ!!!</a:t>
            </a:r>
            <a:endParaRPr lang="ru-RU" sz="7200" dirty="0"/>
          </a:p>
          <a:p>
            <a:pPr algn="ctr" eaLnBrk="1" hangingPunct="1"/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614845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937"/>
            <a:ext cx="9144000" cy="6850063"/>
          </a:xfrm>
        </p:spPr>
      </p:pic>
      <p:sp>
        <p:nvSpPr>
          <p:cNvPr id="4" name="AutoShape 2" descr="https://catherineasquithgallery.com/uploads/posts/2021-02/1613460631_12-p-fon-dlya-prezentatsii-pro-rodnoi-krai-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8660" y="1052736"/>
            <a:ext cx="78866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b="1" dirty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Аўтары: творчая група навучэнцаў аб’яднання па інтарэсах “Наш край” дзяржаўнай установы адукацыі “Граўжышкоўская базавая школа”. </a:t>
            </a:r>
            <a:endParaRPr lang="be-BY" sz="2800" b="1" dirty="0" smtClean="0">
              <a:solidFill>
                <a:srgbClr val="00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2800" b="1" dirty="0">
              <a:solidFill>
                <a:srgbClr val="00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be-BY" sz="2800" b="1" dirty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Кіраўнік: Міцко Марына Тадэўшаўна, настаўнік геаграфіі</a:t>
            </a:r>
            <a:r>
              <a:rPr lang="be-BY" sz="28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/>
            <a:endParaRPr lang="be-BY" sz="2800" b="1" dirty="0" smtClean="0">
              <a:solidFill>
                <a:srgbClr val="00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be-BY" sz="2800" b="1" dirty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Тып экскурсіі: аглядна-тэматычная</a:t>
            </a:r>
            <a:r>
              <a:rPr lang="be-BY" sz="28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/>
            <a:r>
              <a:rPr lang="be-BY" sz="28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be-BY" sz="2800" b="1" dirty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 экскурсіі: часткова аўтамабільная, часткова пешаходная</a:t>
            </a:r>
            <a:endParaRPr lang="ru-RU" sz="2800" b="1" dirty="0">
              <a:solidFill>
                <a:srgbClr val="00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be-BY" sz="2800" dirty="0" smtClean="0"/>
          </a:p>
          <a:p>
            <a:endParaRPr lang="ru-RU" sz="2800" dirty="0"/>
          </a:p>
          <a:p>
            <a:pPr algn="ctr"/>
            <a:endParaRPr lang="be-BY" sz="2800" dirty="0" smtClean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342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692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344" y="785794"/>
            <a:ext cx="8733656" cy="1143000"/>
          </a:xfrm>
        </p:spPr>
        <p:txBody>
          <a:bodyPr>
            <a:normAutofit fontScale="90000"/>
          </a:bodyPr>
          <a:lstStyle/>
          <a:p>
            <a:r>
              <a:rPr lang="be-BY" dirty="0" smtClean="0">
                <a:solidFill>
                  <a:schemeClr val="bg1">
                    <a:lumMod val="95000"/>
                  </a:schemeClr>
                </a:solidFill>
              </a:rPr>
              <a:t> Катэгорыя экскурсантаў</a:t>
            </a:r>
            <a:br>
              <a:rPr lang="be-BY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be-BY" dirty="0" smtClean="0">
                <a:solidFill>
                  <a:schemeClr val="bg1">
                    <a:lumMod val="95000"/>
                  </a:schemeClr>
                </a:solidFill>
              </a:rPr>
              <a:t>навучэнцы</a:t>
            </a:r>
            <a:br>
              <a:rPr lang="be-BY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be-BY" dirty="0" smtClean="0">
                <a:solidFill>
                  <a:schemeClr val="bg1">
                    <a:lumMod val="95000"/>
                  </a:schemeClr>
                </a:solidFill>
                <a:effectLst/>
              </a:rPr>
              <a:t>5-8</a:t>
            </a:r>
            <a:r>
              <a:rPr lang="be-BY" dirty="0" smtClean="0">
                <a:solidFill>
                  <a:schemeClr val="bg1">
                    <a:lumMod val="95000"/>
                  </a:schemeClr>
                </a:solidFill>
              </a:rPr>
              <a:t> класаў, </a:t>
            </a:r>
            <a:r>
              <a:rPr lang="be-BY" dirty="0" smtClean="0">
                <a:solidFill>
                  <a:schemeClr val="bg1">
                    <a:lumMod val="95000"/>
                  </a:schemeClr>
                </a:solidFill>
                <a:effectLst/>
              </a:rPr>
              <a:t>дарослыя</a:t>
            </a:r>
            <a:r>
              <a:rPr lang="be-BY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be-BY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>
                <a:solidFill>
                  <a:schemeClr val="bg1"/>
                </a:solidFill>
                <a:effectLst/>
              </a:rPr>
              <a:t/>
            </a:r>
            <a:br>
              <a:rPr lang="ru-RU" dirty="0">
                <a:solidFill>
                  <a:schemeClr val="bg1"/>
                </a:solidFill>
                <a:effectLst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5085184"/>
            <a:ext cx="5214974" cy="177281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200" b="1" dirty="0" smtClean="0">
                <a:ln w="6350">
                  <a:noFill/>
                </a:ln>
                <a:solidFill>
                  <a:srgbClr val="00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Працягласць: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200" b="1" dirty="0">
                <a:ln w="6350">
                  <a:noFill/>
                </a:ln>
                <a:solidFill>
                  <a:srgbClr val="00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</a:t>
            </a:r>
            <a:r>
              <a:rPr lang="be-BY" sz="3200" b="1" dirty="0" smtClean="0">
                <a:ln w="6350">
                  <a:noFill/>
                </a:ln>
                <a:solidFill>
                  <a:srgbClr val="00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адзін – 8,5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200" b="1" dirty="0">
                <a:ln w="6350">
                  <a:noFill/>
                </a:ln>
                <a:solidFill>
                  <a:srgbClr val="00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</a:t>
            </a:r>
            <a:r>
              <a:rPr lang="be-BY" sz="3200" b="1" dirty="0" smtClean="0">
                <a:ln w="6350">
                  <a:noFill/>
                </a:ln>
                <a:solidFill>
                  <a:srgbClr val="00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іламетраў </a:t>
            </a:r>
            <a:r>
              <a:rPr lang="be-BY" sz="3200" b="1" smtClean="0">
                <a:ln w="6350">
                  <a:noFill/>
                </a:ln>
                <a:solidFill>
                  <a:srgbClr val="0066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– 24,5</a:t>
            </a:r>
            <a:endParaRPr lang="be-BY" sz="3200" b="1" dirty="0" smtClean="0">
              <a:ln w="6350">
                <a:noFill/>
              </a:ln>
              <a:solidFill>
                <a:srgbClr val="0066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be-BY" sz="3200" b="1" i="0" u="none" strike="noStrike" kern="1200" cap="none" spc="0" normalizeH="0" baseline="0" noProof="0" dirty="0" smtClean="0">
              <a:ln w="6350">
                <a:noFill/>
              </a:ln>
              <a:solidFill>
                <a:srgbClr val="0066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e-BY" sz="3200" b="1" dirty="0" smtClean="0">
              <a:ln w="6350">
                <a:noFill/>
              </a:ln>
              <a:solidFill>
                <a:srgbClr val="0066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0066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718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54"/>
          <a:stretch/>
        </p:blipFill>
        <p:spPr bwMode="auto">
          <a:xfrm>
            <a:off x="-180528" y="-30444"/>
            <a:ext cx="9324528" cy="688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3175" y="0"/>
            <a:ext cx="85576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   </a:t>
            </a:r>
            <a:r>
              <a:rPr lang="be-BY" sz="36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Мэта</a:t>
            </a:r>
            <a:r>
              <a:rPr lang="be-BY" sz="36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:</a:t>
            </a:r>
          </a:p>
          <a:p>
            <a:pPr algn="ctr"/>
            <a:r>
              <a:rPr lang="be-BY" sz="3600" b="1" dirty="0" smtClean="0">
                <a:solidFill>
                  <a:srgbClr val="006600"/>
                </a:solidFill>
                <a:latin typeface="Comic Sans MS" pitchFamily="66" charset="0"/>
              </a:rPr>
              <a:t>  </a:t>
            </a:r>
            <a:r>
              <a:rPr lang="be-BY" sz="3600" dirty="0" smtClean="0"/>
              <a:t>выхаванне ў навучэнцаў маральных якасцей грамадзяніна і патрыёта праз вывучэнне аб’ектаў культуры і прыроды роднага краю, багацце і  разнастайнасць флоры і фаўны, фарміраванне любові і гонару да сваёй малой Радзімы. </a:t>
            </a:r>
            <a:endParaRPr lang="ru-RU" sz="3600" dirty="0" smtClean="0"/>
          </a:p>
          <a:p>
            <a:pPr algn="ctr"/>
            <a:endParaRPr lang="ru-RU" sz="3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627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24"/>
          <a:stretch/>
        </p:blipFill>
        <p:spPr bwMode="auto">
          <a:xfrm>
            <a:off x="-5987" y="0"/>
            <a:ext cx="9036495" cy="68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819" r="84249" b="16455"/>
          <a:stretch/>
        </p:blipFill>
        <p:spPr bwMode="auto">
          <a:xfrm>
            <a:off x="6051" y="5517232"/>
            <a:ext cx="1423307" cy="109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88" t="85183" r="75361" b="2071"/>
          <a:stretch/>
        </p:blipFill>
        <p:spPr bwMode="auto">
          <a:xfrm>
            <a:off x="395536" y="5941059"/>
            <a:ext cx="1423307" cy="88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6022" y="332656"/>
            <a:ext cx="6836298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600" b="1" dirty="0" smtClean="0">
                <a:solidFill>
                  <a:srgbClr val="006600"/>
                </a:solidFill>
                <a:latin typeface="Comic Sans MS" pitchFamily="66" charset="0"/>
              </a:rPr>
              <a:t>Задачы:</a:t>
            </a:r>
          </a:p>
          <a:p>
            <a:pPr lvl="0">
              <a:buFont typeface="Wingdings" pitchFamily="2" charset="2"/>
              <a:buChar char="Ø"/>
            </a:pPr>
            <a:r>
              <a:rPr lang="be-BY" sz="3600" dirty="0" smtClean="0">
                <a:solidFill>
                  <a:srgbClr val="006600"/>
                </a:solidFill>
              </a:rPr>
              <a:t>  атрымаць веды аб культурных і прыродных аб’ектах малой Рвдзімы;</a:t>
            </a:r>
            <a:endParaRPr lang="ru-RU" sz="3600" dirty="0" smtClean="0">
              <a:solidFill>
                <a:srgbClr val="0066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be-BY" sz="3600" dirty="0" smtClean="0">
                <a:solidFill>
                  <a:srgbClr val="006600"/>
                </a:solidFill>
              </a:rPr>
              <a:t>  масава уцягнуць навучэнцаў і дарослых у культурна- асветніцкую дзейнасць;</a:t>
            </a:r>
            <a:endParaRPr lang="ru-RU" sz="3600" dirty="0" smtClean="0">
              <a:solidFill>
                <a:srgbClr val="0066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be-BY" sz="3600" dirty="0" smtClean="0">
                <a:solidFill>
                  <a:srgbClr val="006600"/>
                </a:solidFill>
              </a:rPr>
              <a:t>  падрытаваць творчую справаздачу па выніках экскурсіі – цікавыя звесткі пра кожны </a:t>
            </a:r>
          </a:p>
          <a:p>
            <a:pPr lvl="0"/>
            <a:r>
              <a:rPr lang="be-BY" sz="3600" dirty="0" smtClean="0">
                <a:solidFill>
                  <a:srgbClr val="006600"/>
                </a:solidFill>
              </a:rPr>
              <a:t>        аб’ект.</a:t>
            </a:r>
            <a:endParaRPr lang="ru-RU" sz="3600" dirty="0" smtClean="0">
              <a:solidFill>
                <a:srgbClr val="006600"/>
              </a:solidFill>
            </a:endParaRPr>
          </a:p>
          <a:p>
            <a:endParaRPr lang="be-BY" sz="2000" b="1" dirty="0">
              <a:solidFill>
                <a:srgbClr val="006600"/>
              </a:solidFill>
              <a:latin typeface="Comic Sans MS" pitchFamily="66" charset="0"/>
            </a:endParaRPr>
          </a:p>
          <a:p>
            <a:pPr algn="ctr"/>
            <a:r>
              <a:rPr lang="be-BY" sz="2000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endParaRPr lang="ru-RU" sz="2000" dirty="0">
              <a:solidFill>
                <a:srgbClr val="006600"/>
              </a:solidFill>
            </a:endParaRPr>
          </a:p>
          <a:p>
            <a:endParaRPr lang="be-BY" dirty="0" smtClean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2854">
            <a:off x="73391" y="5591906"/>
            <a:ext cx="1168198" cy="11945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71255">
            <a:off x="6452960" y="458767"/>
            <a:ext cx="3209510" cy="322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7004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88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e-BY" sz="3600" dirty="0" smtClean="0">
                <a:solidFill>
                  <a:srgbClr val="006600"/>
                </a:solidFill>
              </a:rPr>
              <a:t>Пункт Дугі Струвэ “Лойцы”- </a:t>
            </a:r>
            <a:br>
              <a:rPr lang="be-BY" sz="3600" dirty="0" smtClean="0">
                <a:solidFill>
                  <a:srgbClr val="006600"/>
                </a:solidFill>
              </a:rPr>
            </a:br>
            <a:r>
              <a:rPr lang="be-BY" sz="3600" dirty="0" smtClean="0">
                <a:solidFill>
                  <a:srgbClr val="006600"/>
                </a:solidFill>
              </a:rPr>
              <a:t>помнік загінуўшым </a:t>
            </a:r>
            <a:r>
              <a:rPr lang="be-BY" sz="3600" smtClean="0">
                <a:solidFill>
                  <a:srgbClr val="006600"/>
                </a:solidFill>
              </a:rPr>
              <a:t>аднавяскоўцам  в.Клявіца</a:t>
            </a:r>
            <a:r>
              <a:rPr lang="be-BY" sz="3600" dirty="0" smtClean="0">
                <a:solidFill>
                  <a:srgbClr val="006600"/>
                </a:solidFill>
              </a:rPr>
              <a:t>– пагранпост “Клевіца” ” –  </a:t>
            </a:r>
            <a:br>
              <a:rPr lang="be-BY" sz="3600" dirty="0" smtClean="0">
                <a:solidFill>
                  <a:srgbClr val="006600"/>
                </a:solidFill>
              </a:rPr>
            </a:br>
            <a:r>
              <a:rPr lang="be-BY" sz="3600" dirty="0" smtClean="0">
                <a:solidFill>
                  <a:srgbClr val="006600"/>
                </a:solidFill>
              </a:rPr>
              <a:t>Клявіцкае возера, р.Клява, “бабровыя хаткі” – </a:t>
            </a:r>
            <a:br>
              <a:rPr lang="be-BY" sz="3600" dirty="0" smtClean="0">
                <a:solidFill>
                  <a:srgbClr val="006600"/>
                </a:solidFill>
              </a:rPr>
            </a:br>
            <a:r>
              <a:rPr lang="be-BY" sz="3600" dirty="0" smtClean="0">
                <a:solidFill>
                  <a:srgbClr val="006600"/>
                </a:solidFill>
              </a:rPr>
              <a:t>археалагічны помнік “Курган” – заказнік “Клява” – </a:t>
            </a:r>
            <a:br>
              <a:rPr lang="be-BY" sz="3600" dirty="0" smtClean="0">
                <a:solidFill>
                  <a:srgbClr val="006600"/>
                </a:solidFill>
              </a:rPr>
            </a:br>
            <a:r>
              <a:rPr lang="be-BY" sz="3600" dirty="0" smtClean="0">
                <a:solidFill>
                  <a:srgbClr val="006600"/>
                </a:solidFill>
              </a:rPr>
              <a:t>Клявіцкае балота – </a:t>
            </a:r>
            <a:br>
              <a:rPr lang="be-BY" sz="3600" dirty="0" smtClean="0">
                <a:solidFill>
                  <a:srgbClr val="006600"/>
                </a:solidFill>
              </a:rPr>
            </a:br>
            <a:r>
              <a:rPr lang="be-BY" sz="3600" dirty="0" smtClean="0">
                <a:solidFill>
                  <a:srgbClr val="006600"/>
                </a:solidFill>
              </a:rPr>
              <a:t>Лучка.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339840" y="2643182"/>
            <a:ext cx="2804160" cy="3657600"/>
          </a:xfrm>
        </p:spPr>
      </p:pic>
      <p:sp>
        <p:nvSpPr>
          <p:cNvPr id="5" name="TextBox 4"/>
          <p:cNvSpPr txBox="1"/>
          <p:nvPr/>
        </p:nvSpPr>
        <p:spPr>
          <a:xfrm>
            <a:off x="1043608" y="0"/>
            <a:ext cx="69847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 smtClean="0">
                <a:solidFill>
                  <a:srgbClr val="006600"/>
                </a:solidFill>
                <a:latin typeface="Comic Sans MS" pitchFamily="66" charset="0"/>
              </a:rPr>
              <a:t>    </a:t>
            </a:r>
            <a:r>
              <a:rPr lang="be-BY" sz="3200" b="1" dirty="0" smtClean="0">
                <a:solidFill>
                  <a:srgbClr val="006600"/>
                </a:solidFill>
                <a:latin typeface="+mj-lt"/>
              </a:rPr>
              <a:t>Маршрут:</a:t>
            </a:r>
            <a:endParaRPr lang="be-BY" sz="3200" b="1" dirty="0">
              <a:solidFill>
                <a:srgbClr val="006600"/>
              </a:solidFill>
              <a:latin typeface="+mj-lt"/>
            </a:endParaRPr>
          </a:p>
          <a:p>
            <a:pPr algn="ctr"/>
            <a:r>
              <a:rPr lang="be-BY" sz="2000" b="1" dirty="0" smtClean="0">
                <a:solidFill>
                  <a:srgbClr val="006600"/>
                </a:solidFill>
                <a:latin typeface="Comic Sans MS" pitchFamily="66" charset="0"/>
              </a:rPr>
              <a:t>  </a:t>
            </a:r>
            <a:r>
              <a:rPr lang="be-BY" sz="2000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</a:t>
            </a:r>
            <a:endParaRPr lang="ru-RU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374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проект.jpg"/>
          <p:cNvPicPr>
            <a:picLocks noGrp="1" noChangeAspect="1"/>
          </p:cNvPicPr>
          <p:nvPr>
            <p:ph idx="1"/>
          </p:nvPr>
        </p:nvPicPr>
        <p:blipFill>
          <a:blip r:embed="rId2"/>
          <a:srcRect t="910" r="1070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196422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G-83c78c57d869045e81023e829cdbefaa-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2029">
            <a:off x="7011033" y="664946"/>
            <a:ext cx="1885020" cy="2597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94" r="26790"/>
          <a:stretch/>
        </p:blipFill>
        <p:spPr bwMode="auto">
          <a:xfrm rot="20972909">
            <a:off x="368469" y="289926"/>
            <a:ext cx="1823381" cy="2498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982" y="2924944"/>
            <a:ext cx="40199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be-BY" b="1" dirty="0">
                <a:solidFill>
                  <a:schemeClr val="bg1"/>
                </a:solidFill>
              </a:rPr>
              <a:t>Геадэзічная дуга Струве, ці як яе па-іншаму называюць «Руска-Скандынаўская дуга». Да нашых дзён захаваліся 34 пункты. Дуга Струве -  ланцуг (сетка з 265)  пунктаў, які працягнуўся на 2820 км па тэрыторыі дзесяці еўрапейскіх краін: Нарвегія, Швецыя, Фінляндыя, Расія, Эстонія, Латвія, Літва, Беларусь, Малдова, Украіна.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be-BY" b="1" dirty="0" smtClean="0">
                <a:solidFill>
                  <a:schemeClr val="bg1"/>
                </a:solidFill>
              </a:rPr>
              <a:t>Дуга </a:t>
            </a:r>
            <a:r>
              <a:rPr lang="be-BY" b="1" dirty="0">
                <a:solidFill>
                  <a:schemeClr val="bg1"/>
                </a:solidFill>
              </a:rPr>
              <a:t>Струвэ ў 2005 годзе занесена ў спіс сусветнай гісторыка-культурнай спадчыны ЮНЕСКА.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53149"/>
            <a:ext cx="5754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>
                <a:solidFill>
                  <a:srgbClr val="002060"/>
                </a:solidFill>
              </a:rPr>
              <a:t>Пункт </a:t>
            </a:r>
            <a:r>
              <a:rPr lang="be-BY" sz="2800" b="1" smtClean="0">
                <a:solidFill>
                  <a:srgbClr val="002060"/>
                </a:solidFill>
              </a:rPr>
              <a:t>Дугі         Струвэ </a:t>
            </a:r>
            <a:r>
              <a:rPr lang="be-BY" sz="2800" b="1" dirty="0">
                <a:solidFill>
                  <a:srgbClr val="002060"/>
                </a:solidFill>
              </a:rPr>
              <a:t>“Лойцы”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343879">
            <a:off x="4714314" y="1040507"/>
            <a:ext cx="23042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 smtClean="0"/>
              <a:t>Трубчатая </a:t>
            </a:r>
            <a:r>
              <a:rPr lang="be-BY" sz="2400" b="1" dirty="0"/>
              <a:t>піраміда, прыкладна 6 м у вышыню</a:t>
            </a:r>
            <a:endParaRPr lang="ru-RU" sz="2400" b="1" dirty="0"/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56915" y="3573016"/>
            <a:ext cx="41913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be-BY" b="1" dirty="0">
                <a:solidFill>
                  <a:schemeClr val="bg1"/>
                </a:solidFill>
              </a:rPr>
              <a:t>Праз тэрыторыю  раёна, паблізу вёскі Тупішкі Гальшанскага сельскага Савета праходзіць геадэзічная Дуга Струвэ  Тут у канцы 2007 года , у пяці кіламетрах ад мястэчка Гальшаны, на ўзвышаным лясістым пагорку, што знаходзіцца на вышыні звыш трохсот метраў над узроўнем мора ў ўрачыстай абстаноўцы адкрыты геадэзічны пункт Тупішкі Дугі Струвэ.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be-BY" b="1" dirty="0">
                <a:solidFill>
                  <a:schemeClr val="bg1"/>
                </a:solidFill>
              </a:rPr>
              <a:t> 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цветы, память, праздник, вечный огонь, 9 мая священный, День Победы, цветы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496" y="0"/>
            <a:ext cx="3744416" cy="3000372"/>
          </a:xfrm>
          <a:ln w="5715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2500306"/>
            <a:ext cx="3046736" cy="406231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9411" y="620688"/>
            <a:ext cx="3096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</a:rPr>
              <a:t>Пункт 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2   </a:t>
            </a: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Comic Sans MS" pitchFamily="66" charset="0"/>
              </a:rPr>
              <a:t>Помнік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omic Sans MS" pitchFamily="66" charset="0"/>
              </a:rPr>
              <a:t>загіннуўшым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omic Sans MS" pitchFamily="66" charset="0"/>
              </a:rPr>
              <a:t>аднавяскоўцам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 у гады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omic Sans MS" pitchFamily="66" charset="0"/>
              </a:rPr>
              <a:t>Вялікай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  <a:latin typeface="Comic Sans MS" pitchFamily="66" charset="0"/>
              </a:rPr>
              <a:t>Айчынай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omic Sans MS" pitchFamily="66" charset="0"/>
              </a:rPr>
              <a:t>вайны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66" y="3214686"/>
            <a:ext cx="3071834" cy="286232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Comic Sans MS" pitchFamily="66" charset="0"/>
              </a:rPr>
              <a:t>У </a:t>
            </a:r>
            <a:r>
              <a:rPr lang="ru-RU" b="1" dirty="0" err="1" smtClean="0">
                <a:solidFill>
                  <a:srgbClr val="990000"/>
                </a:solidFill>
                <a:latin typeface="Comic Sans MS" pitchFamily="66" charset="0"/>
              </a:rPr>
              <a:t>цэнтры</a:t>
            </a:r>
            <a:r>
              <a:rPr lang="ru-RU" b="1" dirty="0" smtClean="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990000"/>
                </a:solidFill>
                <a:latin typeface="Comic Sans MS" pitchFamily="66" charset="0"/>
              </a:rPr>
              <a:t>вёск</a:t>
            </a:r>
            <a:r>
              <a:rPr lang="be-BY" b="1" dirty="0" smtClean="0">
                <a:solidFill>
                  <a:srgbClr val="990000"/>
                </a:solidFill>
                <a:latin typeface="Comic Sans MS" pitchFamily="66" charset="0"/>
              </a:rPr>
              <a:t>і ў парку  стаіць скульптура воіна са схіленым сцягам. Пастаўлена на ўшанаванне памяці 9 землякоў, якія загінулі ў гады Вялікай Айчынай вайны. Помнік адкрыты 19 жніўня 1967 года</a:t>
            </a:r>
            <a:endParaRPr lang="ru-RU" b="1" dirty="0" smtClean="0">
              <a:solidFill>
                <a:srgbClr val="99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980</TotalTime>
  <Words>758</Words>
  <Application>Microsoft Office PowerPoint</Application>
  <PresentationFormat>Экран (4:3)</PresentationFormat>
  <Paragraphs>74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 Катэгорыя экскурсантаў навучэнцы 5-8 класаў, дарослыя  </vt:lpstr>
      <vt:lpstr>Слайд 4</vt:lpstr>
      <vt:lpstr>Слайд 5</vt:lpstr>
      <vt:lpstr>Пункт Дугі Струвэ “Лойцы”-  помнік загінуўшым аднавяскоўцам  в.Клявіца– пагранпост “Клевіца” ” –   Клявіцкае возера, р.Клява, “бабровыя хаткі” –  археалагічны помнік “Курган” – заказнік “Клява” –  Клявіцкае балота –  Лучка. </vt:lpstr>
      <vt:lpstr>Слайд 7</vt:lpstr>
      <vt:lpstr>Слайд 8</vt:lpstr>
      <vt:lpstr>Слайд 9</vt:lpstr>
      <vt:lpstr>Слайд 10</vt:lpstr>
      <vt:lpstr>Слайд 11</vt:lpstr>
      <vt:lpstr>Пункт 5 Археалагічны  помнік «Курган»</vt:lpstr>
      <vt:lpstr>Слайд 13</vt:lpstr>
      <vt:lpstr>Слайд 14</vt:lpstr>
      <vt:lpstr>Пункт 8 На захадзе недалёка ад вёскі Клявіца, маецца ўнікальнае месца, названае нашымі продкамі “Лучка”, дзе рака Клява робіць вялікую лукавіну.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ZAMDIR</cp:lastModifiedBy>
  <cp:revision>121</cp:revision>
  <dcterms:created xsi:type="dcterms:W3CDTF">2022-01-23T09:43:53Z</dcterms:created>
  <dcterms:modified xsi:type="dcterms:W3CDTF">2024-11-23T06:33:07Z</dcterms:modified>
</cp:coreProperties>
</file>